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genial SemiBold" panose="02000503040000020004" pitchFamily="2" charset="0"/>
      <p:bold r:id="rId14"/>
    </p:embeddedFon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3FFF2-9FAB-4454-9B52-3D0F653055B0}" v="6" dt="2025-12-09T19:24:21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eev Sharma" userId="0d223f94f0e8dcf5" providerId="LiveId" clId="{1DA28534-BB53-4DDE-AEF3-19323777BE2B}"/>
    <pc:docChg chg="custSel addSld modSld sldOrd">
      <pc:chgData name="Sanjeev Sharma" userId="0d223f94f0e8dcf5" providerId="LiveId" clId="{1DA28534-BB53-4DDE-AEF3-19323777BE2B}" dt="2025-12-09T19:24:25.584" v="36" actId="14100"/>
      <pc:docMkLst>
        <pc:docMk/>
      </pc:docMkLst>
      <pc:sldChg chg="modSp mod">
        <pc:chgData name="Sanjeev Sharma" userId="0d223f94f0e8dcf5" providerId="LiveId" clId="{1DA28534-BB53-4DDE-AEF3-19323777BE2B}" dt="2025-12-09T19:24:25.584" v="36" actId="14100"/>
        <pc:sldMkLst>
          <pc:docMk/>
          <pc:sldMk cId="0" sldId="258"/>
        </pc:sldMkLst>
        <pc:picChg chg="mod">
          <ac:chgData name="Sanjeev Sharma" userId="0d223f94f0e8dcf5" providerId="LiveId" clId="{1DA28534-BB53-4DDE-AEF3-19323777BE2B}" dt="2025-12-09T19:24:25.584" v="36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delSp modSp add mod ord">
        <pc:chgData name="Sanjeev Sharma" userId="0d223f94f0e8dcf5" providerId="LiveId" clId="{1DA28534-BB53-4DDE-AEF3-19323777BE2B}" dt="2025-12-09T18:57:18.283" v="34" actId="1035"/>
        <pc:sldMkLst>
          <pc:docMk/>
          <pc:sldMk cId="2360562947" sldId="266"/>
        </pc:sldMkLst>
        <pc:spChg chg="mod">
          <ac:chgData name="Sanjeev Sharma" userId="0d223f94f0e8dcf5" providerId="LiveId" clId="{1DA28534-BB53-4DDE-AEF3-19323777BE2B}" dt="2025-12-09T18:55:49.997" v="9" actId="2711"/>
          <ac:spMkLst>
            <pc:docMk/>
            <pc:sldMk cId="2360562947" sldId="266"/>
            <ac:spMk id="3" creationId="{A4228BF3-4B4A-A54A-A509-CC5F8581FD44}"/>
          </ac:spMkLst>
        </pc:spChg>
        <pc:spChg chg="mod">
          <ac:chgData name="Sanjeev Sharma" userId="0d223f94f0e8dcf5" providerId="LiveId" clId="{1DA28534-BB53-4DDE-AEF3-19323777BE2B}" dt="2025-12-09T18:57:00.948" v="17" actId="12"/>
          <ac:spMkLst>
            <pc:docMk/>
            <pc:sldMk cId="2360562947" sldId="266"/>
            <ac:spMk id="5" creationId="{088D3CF7-ABB3-9B87-A484-538315B68A20}"/>
          </ac:spMkLst>
        </pc:spChg>
        <pc:spChg chg="mod">
          <ac:chgData name="Sanjeev Sharma" userId="0d223f94f0e8dcf5" providerId="LiveId" clId="{1DA28534-BB53-4DDE-AEF3-19323777BE2B}" dt="2025-12-09T18:57:05.224" v="18" actId="12"/>
          <ac:spMkLst>
            <pc:docMk/>
            <pc:sldMk cId="2360562947" sldId="266"/>
            <ac:spMk id="7" creationId="{E08835AF-0C09-4915-B2E3-A2E1F1DD553B}"/>
          </ac:spMkLst>
        </pc:spChg>
        <pc:spChg chg="mod">
          <ac:chgData name="Sanjeev Sharma" userId="0d223f94f0e8dcf5" providerId="LiveId" clId="{1DA28534-BB53-4DDE-AEF3-19323777BE2B}" dt="2025-12-09T18:57:08.762" v="19" actId="12"/>
          <ac:spMkLst>
            <pc:docMk/>
            <pc:sldMk cId="2360562947" sldId="266"/>
            <ac:spMk id="9" creationId="{CE20526E-871F-A3C8-02AA-7F85C2AEDBF6}"/>
          </ac:spMkLst>
        </pc:spChg>
        <pc:picChg chg="mod">
          <ac:chgData name="Sanjeev Sharma" userId="0d223f94f0e8dcf5" providerId="LiveId" clId="{1DA28534-BB53-4DDE-AEF3-19323777BE2B}" dt="2025-12-09T18:57:18.283" v="34" actId="1035"/>
          <ac:picMkLst>
            <pc:docMk/>
            <pc:sldMk cId="2360562947" sldId="266"/>
            <ac:picMk id="2" creationId="{FA5B8915-8688-28C3-C35C-6A05C3F30499}"/>
          </ac:picMkLst>
        </pc:picChg>
        <pc:picChg chg="del">
          <ac:chgData name="Sanjeev Sharma" userId="0d223f94f0e8dcf5" providerId="LiveId" clId="{1DA28534-BB53-4DDE-AEF3-19323777BE2B}" dt="2025-12-09T18:55:10.744" v="5" actId="478"/>
          <ac:picMkLst>
            <pc:docMk/>
            <pc:sldMk cId="2360562947" sldId="266"/>
            <ac:picMk id="4" creationId="{BD68E250-54C6-9F35-7555-5CBCB2ED957A}"/>
          </ac:picMkLst>
        </pc:picChg>
        <pc:picChg chg="del">
          <ac:chgData name="Sanjeev Sharma" userId="0d223f94f0e8dcf5" providerId="LiveId" clId="{1DA28534-BB53-4DDE-AEF3-19323777BE2B}" dt="2025-12-09T18:55:12.507" v="6" actId="478"/>
          <ac:picMkLst>
            <pc:docMk/>
            <pc:sldMk cId="2360562947" sldId="266"/>
            <ac:picMk id="6" creationId="{7FE002AF-0E18-1528-F409-CCD9B859BB29}"/>
          </ac:picMkLst>
        </pc:picChg>
        <pc:picChg chg="del">
          <ac:chgData name="Sanjeev Sharma" userId="0d223f94f0e8dcf5" providerId="LiveId" clId="{1DA28534-BB53-4DDE-AEF3-19323777BE2B}" dt="2025-12-09T18:55:14.036" v="7" actId="478"/>
          <ac:picMkLst>
            <pc:docMk/>
            <pc:sldMk cId="2360562947" sldId="266"/>
            <ac:picMk id="8" creationId="{C616D2F7-2286-0CAC-A28C-C3AD2E67ED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2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C605-7953-5BC1-9080-4883C7C5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4A569-96D7-6646-BBAC-FF4617CFD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C66C6-2B2A-0564-2261-3CE4A0C79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84310-7756-DB7F-F655-869585CAF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9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1774031"/>
            <a:ext cx="8576786" cy="46815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7790" y="2357199"/>
            <a:ext cx="3898821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Edge-AI Wildlife Detection &amp; Roadside Warning System</a:t>
            </a:r>
            <a:endParaRPr lang="en-US" sz="3550" dirty="0">
              <a:latin typeface="Congenial SemiBold" panose="02000503040000020004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937790" y="4965263"/>
            <a:ext cx="3898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Enhancing Road Safety with Real-Time Computer Vision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688" y="242728"/>
            <a:ext cx="445508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Future Roadmap: Evolving for Tomorrow</a:t>
            </a:r>
            <a:endParaRPr lang="en-US" sz="2800" dirty="0">
              <a:latin typeface="Congenial SemiBold" panose="02000503040000020004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52688" y="4792898"/>
            <a:ext cx="13525024" cy="15240"/>
          </a:xfrm>
          <a:prstGeom prst="roundRect">
            <a:avLst>
              <a:gd name="adj" fmla="val 282891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3894058" y="4651950"/>
            <a:ext cx="15240" cy="307896"/>
          </a:xfrm>
          <a:prstGeom prst="roundRect">
            <a:avLst>
              <a:gd name="adj" fmla="val 282891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3793867" y="4810671"/>
            <a:ext cx="230862" cy="230862"/>
          </a:xfrm>
          <a:prstGeom prst="roundRect">
            <a:avLst>
              <a:gd name="adj" fmla="val 18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 4"/>
          <p:cNvSpPr/>
          <p:nvPr/>
        </p:nvSpPr>
        <p:spPr>
          <a:xfrm>
            <a:off x="3824704" y="4863525"/>
            <a:ext cx="1539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252549" y="859948"/>
            <a:ext cx="1283018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Short Term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959114" y="1142805"/>
            <a:ext cx="649307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Night mode implementation for 24/7 detection.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956612" y="1515282"/>
            <a:ext cx="649307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of a comprehensive web dashboard.</a:t>
            </a:r>
            <a:endParaRPr lang="en-US" sz="12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12" y="1802659"/>
            <a:ext cx="3869888" cy="2647796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307342" y="4733637"/>
            <a:ext cx="15240" cy="307896"/>
          </a:xfrm>
          <a:prstGeom prst="roundRect">
            <a:avLst>
              <a:gd name="adj" fmla="val 282891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Shape 9"/>
          <p:cNvSpPr/>
          <p:nvPr/>
        </p:nvSpPr>
        <p:spPr>
          <a:xfrm>
            <a:off x="7199590" y="4663984"/>
            <a:ext cx="230862" cy="230862"/>
          </a:xfrm>
          <a:prstGeom prst="roundRect">
            <a:avLst>
              <a:gd name="adj" fmla="val 18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3" name="Text 10"/>
          <p:cNvSpPr/>
          <p:nvPr/>
        </p:nvSpPr>
        <p:spPr>
          <a:xfrm>
            <a:off x="7266246" y="4733637"/>
            <a:ext cx="84594" cy="32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673572" y="4959627"/>
            <a:ext cx="1283018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Medium Term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86681" y="5266847"/>
            <a:ext cx="649307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synchronization for centralized data management.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386681" y="5619534"/>
            <a:ext cx="649307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analytics for predictive modeling.</a:t>
            </a:r>
            <a:endParaRPr lang="en-US" sz="12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198" y="5874365"/>
            <a:ext cx="3413284" cy="2335385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10720745" y="4651950"/>
            <a:ext cx="15240" cy="307896"/>
          </a:xfrm>
          <a:prstGeom prst="roundRect">
            <a:avLst>
              <a:gd name="adj" fmla="val 282891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9" name="Shape 15"/>
          <p:cNvSpPr/>
          <p:nvPr/>
        </p:nvSpPr>
        <p:spPr>
          <a:xfrm>
            <a:off x="10612993" y="4792985"/>
            <a:ext cx="230862" cy="230862"/>
          </a:xfrm>
          <a:prstGeom prst="roundRect">
            <a:avLst>
              <a:gd name="adj" fmla="val 18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0" name="Text 16"/>
          <p:cNvSpPr/>
          <p:nvPr/>
        </p:nvSpPr>
        <p:spPr>
          <a:xfrm>
            <a:off x="10651391" y="4863525"/>
            <a:ext cx="1539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10094835" y="786766"/>
            <a:ext cx="1283018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Long Term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8618220" y="1057454"/>
            <a:ext cx="649319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smart city infrastructure (V2X).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8618220" y="1382078"/>
            <a:ext cx="649319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Broader wildlife species detection capabilities.</a:t>
            </a:r>
            <a:endParaRPr lang="en-US" sz="12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220" y="1736021"/>
            <a:ext cx="3916594" cy="2679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068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Conclusion: A Safer, Smarter Future</a:t>
            </a:r>
            <a:endParaRPr lang="en-US" sz="4000" dirty="0">
              <a:latin typeface="Congenial SemiBold" panose="0200050304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262664"/>
            <a:ext cx="7556421" cy="1191339"/>
          </a:xfrm>
          <a:prstGeom prst="roundRect">
            <a:avLst>
              <a:gd name="adj" fmla="val 4112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491883" y="24743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Working Prototype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91883" y="2915603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Tangible solution addressing a critical real-world problem with Edge AI.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80190" y="3658076"/>
            <a:ext cx="7556421" cy="1191339"/>
          </a:xfrm>
          <a:prstGeom prst="roundRect">
            <a:avLst>
              <a:gd name="adj" fmla="val 4112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6491883" y="38697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Call to Action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91883" y="4311015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us in making our roads safer and smarter for everyone.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80190" y="5155525"/>
            <a:ext cx="7556421" cy="1760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00"/>
              </a:lnSpc>
              <a:buNone/>
            </a:pPr>
            <a:r>
              <a:rPr lang="en-US" sz="5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Let's make our roads safer and smarter.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280190" y="7222093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welcome your questions and insights.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92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The Problem: A Silent Threat on Our Roads</a:t>
            </a:r>
            <a:endParaRPr lang="en-US" sz="4450" dirty="0">
              <a:latin typeface="Congenial SemiBold" panose="0200050304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556986"/>
            <a:ext cx="7556421" cy="1223248"/>
          </a:xfrm>
          <a:prstGeom prst="roundRect">
            <a:avLst>
              <a:gd name="adj" fmla="val 11960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763310" y="2556986"/>
            <a:ext cx="121920" cy="1223248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1142524" y="2814280"/>
            <a:ext cx="69503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Wildlife-vehicle collisions are a major safety and conservation issue.</a:t>
            </a:r>
            <a:endParaRPr lang="en-US" sz="2200" dirty="0">
              <a:latin typeface="Congenial SemiBold" panose="0200050304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007048"/>
            <a:ext cx="7556421" cy="868918"/>
          </a:xfrm>
          <a:prstGeom prst="roundRect">
            <a:avLst>
              <a:gd name="adj" fmla="val 16837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Shape 5"/>
          <p:cNvSpPr/>
          <p:nvPr/>
        </p:nvSpPr>
        <p:spPr>
          <a:xfrm>
            <a:off x="763310" y="4007048"/>
            <a:ext cx="121920" cy="868918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1142524" y="4264342"/>
            <a:ext cx="4783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Static signs are often ignored by drivers.</a:t>
            </a:r>
            <a:endParaRPr lang="en-US" sz="2200" dirty="0">
              <a:latin typeface="Congenial SemiBold" panose="0200050304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02781"/>
            <a:ext cx="7556421" cy="877491"/>
          </a:xfrm>
          <a:prstGeom prst="roundRect">
            <a:avLst>
              <a:gd name="adj" fmla="val 1667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Shape 8"/>
          <p:cNvSpPr/>
          <p:nvPr/>
        </p:nvSpPr>
        <p:spPr>
          <a:xfrm>
            <a:off x="763310" y="5102781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1142524" y="536007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Nirmala UI" panose="020B0502040204020203" pitchFamily="34" charset="0"/>
                <a:cs typeface="Nirmala UI" panose="020B0502040204020203" pitchFamily="34" charset="0"/>
              </a:rPr>
              <a:t>Existing detection systems are expensive or slow.</a:t>
            </a:r>
            <a:endParaRPr lang="en-US" sz="2200" dirty="0">
              <a:latin typeface="Congenial SemiBold" panose="02000503040000020004" pitchFamily="2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207085"/>
            <a:ext cx="7556421" cy="1223248"/>
          </a:xfrm>
          <a:prstGeom prst="roundRect">
            <a:avLst>
              <a:gd name="adj" fmla="val 11960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4" name="Shape 11"/>
          <p:cNvSpPr/>
          <p:nvPr/>
        </p:nvSpPr>
        <p:spPr>
          <a:xfrm>
            <a:off x="763310" y="6207085"/>
            <a:ext cx="121920" cy="1223248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Text 12"/>
          <p:cNvSpPr/>
          <p:nvPr/>
        </p:nvSpPr>
        <p:spPr>
          <a:xfrm>
            <a:off x="1142524" y="6464379"/>
            <a:ext cx="69503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The Need: An affordable, real-time, and autonomous warning system.</a:t>
            </a:r>
            <a:endParaRPr lang="en-US" sz="2200" dirty="0">
              <a:latin typeface="Congenial SemiBold" panose="0200050304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529709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The Solution: Smart Edge AI for Safer Roads</a:t>
            </a:r>
            <a:endParaRPr lang="en-US" sz="4450" dirty="0">
              <a:latin typeface="Congenial SemiBold" panose="02000503040000020004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70121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Concept: A smart edge device that 'sees' wildlife and warns drivers instantly. </a:t>
            </a:r>
            <a:endParaRPr lang="en-US" sz="2200" dirty="0">
              <a:latin typeface="Congenial SemiBold" panose="02000503040000020004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004191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41074" y="4231005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Core Function: Detects animals -&gt; Triggers Flashing Beacon -&gt; Logs Data.</a:t>
            </a:r>
            <a:endParaRPr lang="en-US" sz="2200" dirty="0">
              <a:latin typeface="Congenial SemiBold" panose="02000503040000020004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65075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41074" y="5591889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Value Proposition: Low latency, privacy-preserving, and cost-effective.</a:t>
            </a:r>
            <a:endParaRPr lang="en-US" sz="2200" dirty="0">
              <a:latin typeface="Congenial SemiBold" panose="02000503040000020004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280190" y="6981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3402449" y="212062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Classical ML Approach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343900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Explored using Random Forest, SVM for detecting images with wildlife.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7180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Due to limitations, we opted for CNN (YOLO).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046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Classification vs Object Detection.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3741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for Dataset image classification (day/night)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46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48716" y="183648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System Architecture</a:t>
            </a:r>
            <a:endParaRPr lang="en-US" sz="3350" dirty="0">
              <a:latin typeface="Congenial SemiBold" panose="0200050304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167684"/>
            <a:ext cx="1304282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Input: Camera captures video.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88" y="6566104"/>
            <a:ext cx="1304282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Processing: Raspberry Pi 5 + Coral Edge TPU runs custom AI.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6996991"/>
            <a:ext cx="1304282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Action: Triggers LED Beacon immediately upon detection.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7427878"/>
            <a:ext cx="1304282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Data: Logs event to DB &amp; exposes via API.</a:t>
            </a:r>
            <a:endParaRPr lang="en-US" sz="1650" dirty="0"/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0479C3EF-F6CA-BA2B-DE06-30FBF193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56" y="949040"/>
            <a:ext cx="10263883" cy="4622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87980"/>
            <a:ext cx="837390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Under the Hood: Our Robust Technology Stack</a:t>
            </a:r>
            <a:endParaRPr lang="en-US" sz="3300" dirty="0">
              <a:latin typeface="Congenial SemiBold" panose="0200050304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674745"/>
            <a:ext cx="6436400" cy="1675567"/>
          </a:xfrm>
          <a:prstGeom prst="roundRect">
            <a:avLst>
              <a:gd name="adj" fmla="val 426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971431" y="3852386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06" y="3992642"/>
            <a:ext cx="229553" cy="2295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1431" y="4532709"/>
            <a:ext cx="26116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High-Performance Hardware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71431" y="4900493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Raspberry Pi 5 for rapid processing power.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7400211" y="3674745"/>
            <a:ext cx="6436400" cy="1675567"/>
          </a:xfrm>
          <a:prstGeom prst="roundRect">
            <a:avLst>
              <a:gd name="adj" fmla="val 426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6"/>
          <p:cNvSpPr/>
          <p:nvPr/>
        </p:nvSpPr>
        <p:spPr>
          <a:xfrm>
            <a:off x="7577852" y="3852386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8227" y="3992642"/>
            <a:ext cx="229553" cy="2295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7852" y="45327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Acceleration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77852" y="4900493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Coral Edge TPU for efficient, real-time AI inferences.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793790" y="5520333"/>
            <a:ext cx="6436400" cy="1947743"/>
          </a:xfrm>
          <a:prstGeom prst="roundRect">
            <a:avLst>
              <a:gd name="adj" fmla="val 3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0"/>
          <p:cNvSpPr/>
          <p:nvPr/>
        </p:nvSpPr>
        <p:spPr>
          <a:xfrm>
            <a:off x="971431" y="5697974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1806" y="5838230"/>
            <a:ext cx="229553" cy="2295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1431" y="637829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 AI Model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71431" y="6746081"/>
            <a:ext cx="60811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 model trained specifically for local wildlife (Deer, Moose) in Google Colab.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400211" y="5520333"/>
            <a:ext cx="6436400" cy="1947743"/>
          </a:xfrm>
          <a:prstGeom prst="roundRect">
            <a:avLst>
              <a:gd name="adj" fmla="val 3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0" name="Shape 14"/>
          <p:cNvSpPr/>
          <p:nvPr/>
        </p:nvSpPr>
        <p:spPr>
          <a:xfrm>
            <a:off x="7577852" y="5697974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8227" y="5838230"/>
            <a:ext cx="229553" cy="22955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7852" y="637829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Edge AI?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77852" y="6746081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internet needed for detection = Instant reaction time.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2168-96AC-7B1A-14B1-156BE998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FA5B8915-8688-28C3-C35C-6A05C3F304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4" y="1880620"/>
            <a:ext cx="6026570" cy="51939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4228BF3-4B4A-A54A-A509-CC5F8581FD44}"/>
              </a:ext>
            </a:extLst>
          </p:cNvPr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CA" sz="4800" dirty="0">
                <a:latin typeface="Congenial SemiBold" panose="02000503040000020004" pitchFamily="2" charset="0"/>
              </a:rPr>
              <a:t>Training the YOLO Object Detection Model</a:t>
            </a:r>
            <a:endParaRPr lang="en-US" sz="4450" dirty="0">
              <a:latin typeface="Congenial SemiBold" panose="02000503040000020004" pitchFamily="2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88D3CF7-ABB3-9B87-A484-538315B68A20}"/>
              </a:ext>
            </a:extLst>
          </p:cNvPr>
          <p:cNvSpPr/>
          <p:nvPr/>
        </p:nvSpPr>
        <p:spPr>
          <a:xfrm>
            <a:off x="7641074" y="2870121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lang="en-CA" sz="2400" dirty="0">
                <a:latin typeface="Congenial SemiBold" panose="02000503040000020004" pitchFamily="2" charset="0"/>
              </a:rPr>
              <a:t>Create a dataset from scratch and label using </a:t>
            </a:r>
            <a:r>
              <a:rPr lang="en-CA" sz="2400" dirty="0" err="1">
                <a:latin typeface="Congenial SemiBold" panose="02000503040000020004" pitchFamily="2" charset="0"/>
              </a:rPr>
              <a:t>labelstudio</a:t>
            </a:r>
            <a:endParaRPr lang="en-CA" sz="2400" dirty="0">
              <a:latin typeface="Congenial SemiBold" panose="02000503040000020004" pitchFamily="2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08835AF-0C09-4915-B2E3-A2E1F1DD553B}"/>
              </a:ext>
            </a:extLst>
          </p:cNvPr>
          <p:cNvSpPr/>
          <p:nvPr/>
        </p:nvSpPr>
        <p:spPr>
          <a:xfrm>
            <a:off x="7641074" y="4231005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lang="en-GB" sz="2400" dirty="0">
                <a:latin typeface="Congenial SemiBold" panose="02000503040000020004" pitchFamily="2" charset="0"/>
              </a:rPr>
              <a:t>Leverage pre-trained Yolov11n.pt </a:t>
            </a:r>
            <a:r>
              <a:rPr lang="en-GB" sz="2400" dirty="0" err="1">
                <a:latin typeface="Congenial SemiBold" panose="02000503040000020004" pitchFamily="2" charset="0"/>
              </a:rPr>
              <a:t>Pytorch</a:t>
            </a:r>
            <a:r>
              <a:rPr lang="en-GB" sz="2400" dirty="0">
                <a:latin typeface="Congenial SemiBold" panose="02000503040000020004" pitchFamily="2" charset="0"/>
              </a:rPr>
              <a:t> weights 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E20526E-871F-A3C8-02AA-7F85C2AEDBF6}"/>
              </a:ext>
            </a:extLst>
          </p:cNvPr>
          <p:cNvSpPr/>
          <p:nvPr/>
        </p:nvSpPr>
        <p:spPr>
          <a:xfrm>
            <a:off x="7641074" y="5591889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lang="en-GB" sz="2400" dirty="0">
                <a:latin typeface="Congenial SemiBold" panose="02000503040000020004" pitchFamily="2" charset="0"/>
              </a:rPr>
              <a:t>Modify key hyperparameters (epochs and </a:t>
            </a:r>
            <a:r>
              <a:rPr lang="en-GB" sz="2400" dirty="0" err="1">
                <a:latin typeface="Congenial SemiBold" panose="02000503040000020004" pitchFamily="2" charset="0"/>
              </a:rPr>
              <a:t>imgsz</a:t>
            </a:r>
            <a:r>
              <a:rPr lang="en-GB" sz="2400" dirty="0">
                <a:latin typeface="Congenial SemiBold" panose="02000503040000020004" pitchFamily="2" charset="0"/>
              </a:rPr>
              <a:t>) to optimize the resulting model.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8507BD7-C9D0-C0C6-D1BB-A0131CD04E80}"/>
              </a:ext>
            </a:extLst>
          </p:cNvPr>
          <p:cNvSpPr/>
          <p:nvPr/>
        </p:nvSpPr>
        <p:spPr>
          <a:xfrm>
            <a:off x="6280190" y="6981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605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6168866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443728"/>
                </a:solidFill>
                <a:latin typeface="Congenial SemiBold" panose="02000503040000020004" pitchFamily="2" charset="0"/>
                <a:ea typeface="Crimson Pro Bold" pitchFamily="34" charset="-122"/>
                <a:cs typeface="Crimson Pro Bold" pitchFamily="34" charset="-120"/>
              </a:rPr>
              <a:t>Live Demo: Experience the Prototype</a:t>
            </a:r>
            <a:endParaRPr lang="en-US" sz="3100" dirty="0">
              <a:latin typeface="Congenial SemiBold" panose="02000503040000020004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1529477"/>
            <a:ext cx="4432459" cy="44324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6139696"/>
            <a:ext cx="2245162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Visual Feedback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0218" y="6544508"/>
            <a:ext cx="633222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Bounding boxes pinpoint wildlife directly on the live video feed.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82" y="1529477"/>
            <a:ext cx="4432459" cy="4432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5582" y="6139696"/>
            <a:ext cx="230302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Instant Hardware Response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515582" y="6544508"/>
            <a:ext cx="633222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LED beacon activates immediately upon detection, providing critical warnings.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27271" y="7259360"/>
            <a:ext cx="128129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access available for remote data monitoring and integration.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90218" y="7117199"/>
            <a:ext cx="22860" cy="513398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Impact &amp; Scalability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Enhanced Road Safety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warnings drastically reduce wildlife-vehicle collisions.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083" y="4568309"/>
            <a:ext cx="255151" cy="2551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Valuable Data Insights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Assists conservationists in tracking animal crossing patterns and habitats.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6246" y="3046214"/>
            <a:ext cx="255151" cy="2551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3234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Cost-Effective Deployment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unit cost enables widespread implementation across high-risk areas.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6246" y="6090285"/>
            <a:ext cx="255151" cy="2551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493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Crimson Pro Bold</vt:lpstr>
      <vt:lpstr>Arial</vt:lpstr>
      <vt:lpstr>Congenial SemiBold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Sanjeev Sharma</cp:lastModifiedBy>
  <cp:revision>4</cp:revision>
  <dcterms:created xsi:type="dcterms:W3CDTF">2025-12-09T07:33:38Z</dcterms:created>
  <dcterms:modified xsi:type="dcterms:W3CDTF">2025-12-09T19:24:31Z</dcterms:modified>
</cp:coreProperties>
</file>